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7" r:id="rId8"/>
    <p:sldId id="268" r:id="rId9"/>
    <p:sldId id="264" r:id="rId10"/>
    <p:sldId id="265" r:id="rId11"/>
    <p:sldId id="266" r:id="rId12"/>
    <p:sldId id="269" r:id="rId13"/>
    <p:sldId id="271" r:id="rId14"/>
    <p:sldId id="270" r:id="rId15"/>
    <p:sldId id="272" r:id="rId16"/>
    <p:sldId id="273" r:id="rId17"/>
    <p:sldId id="274" r:id="rId18"/>
    <p:sldId id="275" r:id="rId19"/>
    <p:sldId id="276" r:id="rId2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96" d="100"/>
          <a:sy n="96" d="100"/>
        </p:scale>
        <p:origin x="90" y="4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807E9-C0EF-4D5A-992C-022FB55425C1}" type="datetimeFigureOut">
              <a:rPr lang="ko-KR" altLang="en-US" smtClean="0"/>
              <a:t>2023-06-30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221E6-CD52-4E18-909F-B06F7A54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06042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807E9-C0EF-4D5A-992C-022FB55425C1}" type="datetimeFigureOut">
              <a:rPr lang="ko-KR" altLang="en-US" smtClean="0"/>
              <a:t>2023-06-30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221E6-CD52-4E18-909F-B06F7A54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13641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807E9-C0EF-4D5A-992C-022FB55425C1}" type="datetimeFigureOut">
              <a:rPr lang="ko-KR" altLang="en-US" smtClean="0"/>
              <a:t>2023-06-30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221E6-CD52-4E18-909F-B06F7A54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770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807E9-C0EF-4D5A-992C-022FB55425C1}" type="datetimeFigureOut">
              <a:rPr lang="ko-KR" altLang="en-US" smtClean="0"/>
              <a:t>2023-06-30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221E6-CD52-4E18-909F-B06F7A54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6202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807E9-C0EF-4D5A-992C-022FB55425C1}" type="datetimeFigureOut">
              <a:rPr lang="ko-KR" altLang="en-US" smtClean="0"/>
              <a:t>2023-06-30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221E6-CD52-4E18-909F-B06F7A54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67658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807E9-C0EF-4D5A-992C-022FB55425C1}" type="datetimeFigureOut">
              <a:rPr lang="ko-KR" altLang="en-US" smtClean="0"/>
              <a:t>2023-06-30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221E6-CD52-4E18-909F-B06F7A54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8373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807E9-C0EF-4D5A-992C-022FB55425C1}" type="datetimeFigureOut">
              <a:rPr lang="ko-KR" altLang="en-US" smtClean="0"/>
              <a:t>2023-06-30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221E6-CD52-4E18-909F-B06F7A54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44091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807E9-C0EF-4D5A-992C-022FB55425C1}" type="datetimeFigureOut">
              <a:rPr lang="ko-KR" altLang="en-US" smtClean="0"/>
              <a:t>2023-06-30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221E6-CD52-4E18-909F-B06F7A54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62214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807E9-C0EF-4D5A-992C-022FB55425C1}" type="datetimeFigureOut">
              <a:rPr lang="ko-KR" altLang="en-US" smtClean="0"/>
              <a:t>2023-06-30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221E6-CD52-4E18-909F-B06F7A54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18414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807E9-C0EF-4D5A-992C-022FB55425C1}" type="datetimeFigureOut">
              <a:rPr lang="ko-KR" altLang="en-US" smtClean="0"/>
              <a:t>2023-06-30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221E6-CD52-4E18-909F-B06F7A54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30789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807E9-C0EF-4D5A-992C-022FB55425C1}" type="datetimeFigureOut">
              <a:rPr lang="ko-KR" altLang="en-US" smtClean="0"/>
              <a:t>2023-06-30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221E6-CD52-4E18-909F-B06F7A54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15284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8807E9-C0EF-4D5A-992C-022FB55425C1}" type="datetimeFigureOut">
              <a:rPr lang="ko-KR" altLang="en-US" smtClean="0"/>
              <a:t>2023-06-30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9221E6-CD52-4E18-909F-B06F7A54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864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jpeg"/><Relationship Id="rId3" Type="http://schemas.openxmlformats.org/officeDocument/2006/relationships/image" Target="../media/image41.jpeg"/><Relationship Id="rId7" Type="http://schemas.openxmlformats.org/officeDocument/2006/relationships/image" Target="../media/image45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jpeg"/><Relationship Id="rId5" Type="http://schemas.openxmlformats.org/officeDocument/2006/relationships/image" Target="../media/image43.jpeg"/><Relationship Id="rId4" Type="http://schemas.openxmlformats.org/officeDocument/2006/relationships/image" Target="../media/image42.jpeg"/><Relationship Id="rId9" Type="http://schemas.openxmlformats.org/officeDocument/2006/relationships/image" Target="../media/image47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7" Type="http://schemas.openxmlformats.org/officeDocument/2006/relationships/image" Target="../media/image53.jpe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jpeg"/><Relationship Id="rId5" Type="http://schemas.openxmlformats.org/officeDocument/2006/relationships/image" Target="../media/image51.jpeg"/><Relationship Id="rId4" Type="http://schemas.openxmlformats.org/officeDocument/2006/relationships/image" Target="../media/image50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jpeg"/><Relationship Id="rId3" Type="http://schemas.openxmlformats.org/officeDocument/2006/relationships/image" Target="../media/image55.jpeg"/><Relationship Id="rId7" Type="http://schemas.openxmlformats.org/officeDocument/2006/relationships/image" Target="../media/image59.jpe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jpeg"/><Relationship Id="rId5" Type="http://schemas.openxmlformats.org/officeDocument/2006/relationships/image" Target="../media/image57.jpeg"/><Relationship Id="rId4" Type="http://schemas.openxmlformats.org/officeDocument/2006/relationships/image" Target="../media/image56.jpeg"/><Relationship Id="rId9" Type="http://schemas.openxmlformats.org/officeDocument/2006/relationships/image" Target="../media/image61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jpeg"/><Relationship Id="rId5" Type="http://schemas.openxmlformats.org/officeDocument/2006/relationships/image" Target="../media/image65.jpeg"/><Relationship Id="rId4" Type="http://schemas.openxmlformats.org/officeDocument/2006/relationships/image" Target="../media/image64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jpeg"/><Relationship Id="rId5" Type="http://schemas.openxmlformats.org/officeDocument/2006/relationships/image" Target="../media/image62.jpeg"/><Relationship Id="rId4" Type="http://schemas.openxmlformats.org/officeDocument/2006/relationships/image" Target="../media/image69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jpeg"/><Relationship Id="rId3" Type="http://schemas.openxmlformats.org/officeDocument/2006/relationships/image" Target="../media/image71.jpeg"/><Relationship Id="rId7" Type="http://schemas.openxmlformats.org/officeDocument/2006/relationships/image" Target="../media/image75.jpeg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4.jpeg"/><Relationship Id="rId5" Type="http://schemas.openxmlformats.org/officeDocument/2006/relationships/image" Target="../media/image73.jpeg"/><Relationship Id="rId4" Type="http://schemas.openxmlformats.org/officeDocument/2006/relationships/image" Target="../media/image72.jpeg"/><Relationship Id="rId9" Type="http://schemas.openxmlformats.org/officeDocument/2006/relationships/image" Target="../media/image77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7" Type="http://schemas.openxmlformats.org/officeDocument/2006/relationships/image" Target="../media/image84.jpeg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3.jpeg"/><Relationship Id="rId5" Type="http://schemas.openxmlformats.org/officeDocument/2006/relationships/image" Target="../media/image82.jpeg"/><Relationship Id="rId4" Type="http://schemas.openxmlformats.org/officeDocument/2006/relationships/image" Target="../media/image81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eg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7.jpeg"/><Relationship Id="rId4" Type="http://schemas.openxmlformats.org/officeDocument/2006/relationships/image" Target="../media/image86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7" Type="http://schemas.openxmlformats.org/officeDocument/2006/relationships/image" Target="../media/image92.jpeg"/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1.jpeg"/><Relationship Id="rId5" Type="http://schemas.openxmlformats.org/officeDocument/2006/relationships/image" Target="../media/image90.jpeg"/><Relationship Id="rId4" Type="http://schemas.openxmlformats.org/officeDocument/2006/relationships/image" Target="../media/image89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jpeg"/><Relationship Id="rId7" Type="http://schemas.openxmlformats.org/officeDocument/2006/relationships/image" Target="../media/image9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Relationship Id="rId9" Type="http://schemas.openxmlformats.org/officeDocument/2006/relationships/image" Target="../media/image1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7" Type="http://schemas.openxmlformats.org/officeDocument/2006/relationships/image" Target="../media/image29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jpeg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7" Type="http://schemas.openxmlformats.org/officeDocument/2006/relationships/image" Target="../media/image35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jpeg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72644" y="1828800"/>
            <a:ext cx="3523375" cy="264253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834208" y="1825653"/>
            <a:ext cx="3498209" cy="262365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370606" y="1828799"/>
            <a:ext cx="3523374" cy="2642531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987550" y="2178050"/>
            <a:ext cx="698500" cy="2159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5022850" y="2330450"/>
            <a:ext cx="1276350" cy="4000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사각형 설명선 12"/>
          <p:cNvSpPr/>
          <p:nvPr/>
        </p:nvSpPr>
        <p:spPr>
          <a:xfrm>
            <a:off x="6537325" y="5010150"/>
            <a:ext cx="1835150" cy="781050"/>
          </a:xfrm>
          <a:prstGeom prst="wedgeRoundRectCallout">
            <a:avLst>
              <a:gd name="adj1" fmla="val 58887"/>
              <a:gd name="adj2" fmla="val -28000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 smtClean="0">
                <a:solidFill>
                  <a:srgbClr val="FF0000"/>
                </a:solidFill>
              </a:rPr>
              <a:t>스크래핑완료</a:t>
            </a:r>
            <a:r>
              <a:rPr lang="ko-KR" altLang="en-US" sz="1000" dirty="0" smtClean="0">
                <a:solidFill>
                  <a:srgbClr val="FF0000"/>
                </a:solidFill>
              </a:rPr>
              <a:t> 상태에서 </a:t>
            </a:r>
            <a:endParaRPr lang="en-US" altLang="ko-KR" sz="1000" dirty="0" smtClean="0">
              <a:solidFill>
                <a:srgbClr val="FF0000"/>
              </a:solidFill>
            </a:endParaRPr>
          </a:p>
          <a:p>
            <a:pPr algn="ctr"/>
            <a:r>
              <a:rPr lang="en-US" altLang="ko-KR" sz="1000" dirty="0" smtClean="0">
                <a:solidFill>
                  <a:srgbClr val="FF0000"/>
                </a:solidFill>
              </a:rPr>
              <a:t>(3)</a:t>
            </a:r>
            <a:r>
              <a:rPr lang="ko-KR" altLang="en-US" sz="1000" dirty="0" smtClean="0">
                <a:solidFill>
                  <a:srgbClr val="FF0000"/>
                </a:solidFill>
              </a:rPr>
              <a:t>온라인서류제출 항목 </a:t>
            </a:r>
            <a:endParaRPr lang="en-US" altLang="ko-KR" sz="1000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미완료 상태 표기 오류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8420100" y="2950039"/>
            <a:ext cx="1276350" cy="4000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3625850" y="2950039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화살표 15"/>
          <p:cNvSpPr/>
          <p:nvPr/>
        </p:nvSpPr>
        <p:spPr>
          <a:xfrm>
            <a:off x="7146709" y="286524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41056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000056-(3)</a:t>
            </a:r>
            <a:r>
              <a:rPr lang="ko-KR" altLang="en-US" sz="1400" b="1" dirty="0" smtClean="0"/>
              <a:t>온라인서류대출 미완료 표기 오류</a:t>
            </a:r>
            <a:endParaRPr lang="en-US" altLang="ko-KR" sz="1400" b="1" dirty="0" smtClean="0"/>
          </a:p>
        </p:txBody>
      </p:sp>
    </p:spTree>
    <p:extLst>
      <p:ext uri="{BB962C8B-B14F-4D97-AF65-F5344CB8AC3E}">
        <p14:creationId xmlns:p14="http://schemas.microsoft.com/office/powerpoint/2010/main" val="38394833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오른쪽 화살표 14"/>
          <p:cNvSpPr/>
          <p:nvPr/>
        </p:nvSpPr>
        <p:spPr>
          <a:xfrm>
            <a:off x="2931223" y="1824774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66992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/>
              <a:t>000075-</a:t>
            </a:r>
            <a:r>
              <a:rPr lang="ko-KR" altLang="en-US" sz="1400" b="1" dirty="0"/>
              <a:t>사업자 </a:t>
            </a:r>
            <a:r>
              <a:rPr lang="ko-KR" altLang="en-US" sz="1400" b="1" dirty="0" err="1"/>
              <a:t>한도조회</a:t>
            </a:r>
            <a:r>
              <a:rPr lang="ko-KR" altLang="en-US" sz="1400" b="1" dirty="0"/>
              <a:t> 진행중 공인인증서 </a:t>
            </a:r>
            <a:r>
              <a:rPr lang="ko-KR" altLang="en-US" sz="1400" b="1" dirty="0" err="1"/>
              <a:t>입력이후</a:t>
            </a:r>
            <a:r>
              <a:rPr lang="ko-KR" altLang="en-US" sz="1400" b="1"/>
              <a:t> 페이지 접근 오류 발생</a:t>
            </a:r>
            <a:endParaRPr lang="en-US" altLang="ko-KR" sz="1400"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72521" y="907646"/>
            <a:ext cx="3020952" cy="226571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39725" y="907646"/>
            <a:ext cx="3020954" cy="226571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19696" y="907646"/>
            <a:ext cx="3020954" cy="226571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076379" y="907646"/>
            <a:ext cx="3020953" cy="2265714"/>
          </a:xfrm>
          <a:prstGeom prst="rect">
            <a:avLst/>
          </a:prstGeom>
        </p:spPr>
      </p:pic>
      <p:sp>
        <p:nvSpPr>
          <p:cNvPr id="12" name="오른쪽 화살표 11"/>
          <p:cNvSpPr/>
          <p:nvPr/>
        </p:nvSpPr>
        <p:spPr>
          <a:xfrm>
            <a:off x="5941488" y="1829398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른쪽 화살표 13"/>
          <p:cNvSpPr/>
          <p:nvPr/>
        </p:nvSpPr>
        <p:spPr>
          <a:xfrm>
            <a:off x="8890687" y="1829398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화살표 15"/>
          <p:cNvSpPr/>
          <p:nvPr/>
        </p:nvSpPr>
        <p:spPr>
          <a:xfrm>
            <a:off x="98286" y="503791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94806" y="4062989"/>
            <a:ext cx="3021435" cy="226607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47781" y="4071467"/>
            <a:ext cx="3011747" cy="225881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06870" y="4062990"/>
            <a:ext cx="3021435" cy="2266076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074139" y="4060919"/>
            <a:ext cx="3023803" cy="2267852"/>
          </a:xfrm>
          <a:prstGeom prst="rect">
            <a:avLst/>
          </a:prstGeom>
        </p:spPr>
      </p:pic>
      <p:sp>
        <p:nvSpPr>
          <p:cNvPr id="19" name="오른쪽 화살표 18"/>
          <p:cNvSpPr/>
          <p:nvPr/>
        </p:nvSpPr>
        <p:spPr>
          <a:xfrm>
            <a:off x="2988600" y="5037914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오른쪽 화살표 19"/>
          <p:cNvSpPr/>
          <p:nvPr/>
        </p:nvSpPr>
        <p:spPr>
          <a:xfrm>
            <a:off x="5905959" y="5041834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오른쪽 화살표 21"/>
          <p:cNvSpPr/>
          <p:nvPr/>
        </p:nvSpPr>
        <p:spPr>
          <a:xfrm>
            <a:off x="8869868" y="503791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1343196" y="2053575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/>
          <p:cNvSpPr/>
          <p:nvPr/>
        </p:nvSpPr>
        <p:spPr>
          <a:xfrm>
            <a:off x="4391955" y="3194266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7382000" y="3250201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/>
          <p:cNvSpPr/>
          <p:nvPr/>
        </p:nvSpPr>
        <p:spPr>
          <a:xfrm>
            <a:off x="10080185" y="2223694"/>
            <a:ext cx="615524" cy="17776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1409121" y="6292312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/>
          <p:cNvSpPr/>
          <p:nvPr/>
        </p:nvSpPr>
        <p:spPr>
          <a:xfrm>
            <a:off x="4414615" y="6340427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/>
          <p:cNvSpPr/>
          <p:nvPr/>
        </p:nvSpPr>
        <p:spPr>
          <a:xfrm>
            <a:off x="7497265" y="5266714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/>
          <p:cNvSpPr/>
          <p:nvPr/>
        </p:nvSpPr>
        <p:spPr>
          <a:xfrm>
            <a:off x="10152360" y="5194843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29546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211133" y="222250"/>
            <a:ext cx="66992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/>
              <a:t>000075-</a:t>
            </a:r>
            <a:r>
              <a:rPr lang="ko-KR" altLang="en-US" sz="1400" b="1" dirty="0"/>
              <a:t>사업자 </a:t>
            </a:r>
            <a:r>
              <a:rPr lang="ko-KR" altLang="en-US" sz="1400" b="1" dirty="0" err="1" smtClean="0"/>
              <a:t>한도조회</a:t>
            </a:r>
            <a:r>
              <a:rPr lang="ko-KR" altLang="en-US" sz="1400" b="1" dirty="0" smtClean="0"/>
              <a:t> </a:t>
            </a:r>
            <a:r>
              <a:rPr lang="ko-KR" altLang="en-US" sz="1400" b="1" dirty="0"/>
              <a:t>진행중 공인인증서 </a:t>
            </a:r>
            <a:r>
              <a:rPr lang="ko-KR" altLang="en-US" sz="1400" b="1" dirty="0" err="1"/>
              <a:t>입력이후</a:t>
            </a:r>
            <a:r>
              <a:rPr lang="ko-KR" altLang="en-US" sz="1400" b="1" dirty="0"/>
              <a:t> 페이지 접근 오류 발생</a:t>
            </a:r>
            <a:endParaRPr lang="en-US" altLang="ko-KR" sz="1400" b="1" dirty="0" smtClean="0"/>
          </a:p>
        </p:txBody>
      </p:sp>
      <p:sp>
        <p:nvSpPr>
          <p:cNvPr id="16" name="오른쪽 화살표 15"/>
          <p:cNvSpPr/>
          <p:nvPr/>
        </p:nvSpPr>
        <p:spPr>
          <a:xfrm>
            <a:off x="72692" y="188357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197" y="673059"/>
            <a:ext cx="2265716" cy="302095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0768" y="673058"/>
            <a:ext cx="2265716" cy="3020955"/>
          </a:xfrm>
          <a:prstGeom prst="rect">
            <a:avLst/>
          </a:prstGeom>
        </p:spPr>
      </p:pic>
      <p:sp>
        <p:nvSpPr>
          <p:cNvPr id="25" name="오른쪽 화살표 24"/>
          <p:cNvSpPr/>
          <p:nvPr/>
        </p:nvSpPr>
        <p:spPr>
          <a:xfrm>
            <a:off x="3001965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오른쪽 화살표 25"/>
          <p:cNvSpPr/>
          <p:nvPr/>
        </p:nvSpPr>
        <p:spPr>
          <a:xfrm>
            <a:off x="5972537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1339" y="673057"/>
            <a:ext cx="2265716" cy="3020955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1910" y="673057"/>
            <a:ext cx="2265716" cy="3020955"/>
          </a:xfrm>
          <a:prstGeom prst="rect">
            <a:avLst/>
          </a:prstGeom>
        </p:spPr>
      </p:pic>
      <p:sp>
        <p:nvSpPr>
          <p:cNvPr id="28" name="오른쪽 화살표 27"/>
          <p:cNvSpPr/>
          <p:nvPr/>
        </p:nvSpPr>
        <p:spPr>
          <a:xfrm>
            <a:off x="8905081" y="189958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197" y="3730165"/>
            <a:ext cx="2265716" cy="3020954"/>
          </a:xfrm>
          <a:prstGeom prst="rect">
            <a:avLst/>
          </a:prstGeom>
        </p:spPr>
      </p:pic>
      <p:sp>
        <p:nvSpPr>
          <p:cNvPr id="30" name="오른쪽 화살표 29"/>
          <p:cNvSpPr/>
          <p:nvPr/>
        </p:nvSpPr>
        <p:spPr>
          <a:xfrm>
            <a:off x="72692" y="508371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0768" y="3730166"/>
            <a:ext cx="2265716" cy="3020954"/>
          </a:xfrm>
          <a:prstGeom prst="rect">
            <a:avLst/>
          </a:prstGeom>
        </p:spPr>
      </p:pic>
      <p:sp>
        <p:nvSpPr>
          <p:cNvPr id="23" name="모서리가 둥근 사각형 설명선 22"/>
          <p:cNvSpPr/>
          <p:nvPr/>
        </p:nvSpPr>
        <p:spPr>
          <a:xfrm>
            <a:off x="6263481" y="5877863"/>
            <a:ext cx="1835150" cy="781050"/>
          </a:xfrm>
          <a:prstGeom prst="wedgeRoundRectCallout">
            <a:avLst>
              <a:gd name="adj1" fmla="val -112550"/>
              <a:gd name="adj2" fmla="val -14750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오류발생 메시지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1723056" y="1204734"/>
            <a:ext cx="447490" cy="25461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1129514" y="1463831"/>
            <a:ext cx="1167596" cy="109464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1475628" y="3118885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4628403" y="2290210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7162532" y="1452855"/>
            <a:ext cx="936099" cy="29974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10458815" y="3203944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75928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211133" y="222250"/>
            <a:ext cx="60468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000084-</a:t>
            </a:r>
            <a:r>
              <a:rPr lang="ko-KR" altLang="en-US" sz="1400" b="1" dirty="0" smtClean="0"/>
              <a:t>설정</a:t>
            </a:r>
            <a:r>
              <a:rPr lang="en-US" altLang="ko-KR" sz="1400" b="1" dirty="0" smtClean="0"/>
              <a:t>-</a:t>
            </a:r>
            <a:r>
              <a:rPr lang="ko-KR" altLang="en-US" sz="1400" b="1" dirty="0" smtClean="0"/>
              <a:t>로그인수단설정 진행중 간편인증번호 </a:t>
            </a:r>
            <a:r>
              <a:rPr lang="ko-KR" altLang="en-US" sz="1400" b="1" dirty="0" err="1" smtClean="0"/>
              <a:t>입력후</a:t>
            </a:r>
            <a:r>
              <a:rPr lang="ko-KR" altLang="en-US" sz="1400" b="1" dirty="0" smtClean="0"/>
              <a:t> 오류 발생</a:t>
            </a:r>
            <a:endParaRPr lang="en-US" altLang="ko-KR" sz="1400" b="1" dirty="0" smtClean="0"/>
          </a:p>
        </p:txBody>
      </p:sp>
      <p:sp>
        <p:nvSpPr>
          <p:cNvPr id="16" name="오른쪽 화살표 15"/>
          <p:cNvSpPr/>
          <p:nvPr/>
        </p:nvSpPr>
        <p:spPr>
          <a:xfrm>
            <a:off x="72692" y="188357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오른쪽 화살표 24"/>
          <p:cNvSpPr/>
          <p:nvPr/>
        </p:nvSpPr>
        <p:spPr>
          <a:xfrm>
            <a:off x="3001965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오른쪽 화살표 25"/>
          <p:cNvSpPr/>
          <p:nvPr/>
        </p:nvSpPr>
        <p:spPr>
          <a:xfrm>
            <a:off x="5972537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8905081" y="189958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오른쪽 화살표 29"/>
          <p:cNvSpPr/>
          <p:nvPr/>
        </p:nvSpPr>
        <p:spPr>
          <a:xfrm>
            <a:off x="72692" y="508371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84828" y="1057430"/>
            <a:ext cx="2980116" cy="223508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231570" y="1057431"/>
            <a:ext cx="2980117" cy="223508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0826" y="684915"/>
            <a:ext cx="2235087" cy="298011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98201" y="1056868"/>
            <a:ext cx="2975630" cy="223172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84829" y="4096486"/>
            <a:ext cx="2980116" cy="2235087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231569" y="4096486"/>
            <a:ext cx="2980118" cy="2235089"/>
          </a:xfrm>
          <a:prstGeom prst="rect">
            <a:avLst/>
          </a:prstGeom>
        </p:spPr>
      </p:pic>
      <p:sp>
        <p:nvSpPr>
          <p:cNvPr id="21" name="타원 20"/>
          <p:cNvSpPr/>
          <p:nvPr/>
        </p:nvSpPr>
        <p:spPr>
          <a:xfrm>
            <a:off x="4840073" y="1121740"/>
            <a:ext cx="361101" cy="18694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 flipH="1">
            <a:off x="2107630" y="876371"/>
            <a:ext cx="182563" cy="20581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4033577" y="4472522"/>
            <a:ext cx="1326987" cy="159271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10168793" y="1781735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7188807" y="1712688"/>
            <a:ext cx="478731" cy="15410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1773328" y="5299434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4493442" y="6341067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70227" y="4097642"/>
            <a:ext cx="2989355" cy="2242016"/>
          </a:xfrm>
          <a:prstGeom prst="rect">
            <a:avLst/>
          </a:prstGeom>
        </p:spPr>
      </p:pic>
      <p:sp>
        <p:nvSpPr>
          <p:cNvPr id="39" name="타원 38"/>
          <p:cNvSpPr/>
          <p:nvPr/>
        </p:nvSpPr>
        <p:spPr>
          <a:xfrm>
            <a:off x="7279819" y="4542563"/>
            <a:ext cx="731120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/>
          <p:cNvSpPr/>
          <p:nvPr/>
        </p:nvSpPr>
        <p:spPr>
          <a:xfrm>
            <a:off x="7635439" y="6263681"/>
            <a:ext cx="574283" cy="22762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96484" y="4097641"/>
            <a:ext cx="2989358" cy="2242019"/>
          </a:xfrm>
          <a:prstGeom prst="rect">
            <a:avLst/>
          </a:prstGeom>
        </p:spPr>
      </p:pic>
      <p:sp>
        <p:nvSpPr>
          <p:cNvPr id="23" name="모서리가 둥근 사각형 설명선 22"/>
          <p:cNvSpPr/>
          <p:nvPr/>
        </p:nvSpPr>
        <p:spPr>
          <a:xfrm>
            <a:off x="8497956" y="4993968"/>
            <a:ext cx="1002097" cy="840302"/>
          </a:xfrm>
          <a:prstGeom prst="wedgeRoundRectCallout">
            <a:avLst>
              <a:gd name="adj1" fmla="val 119403"/>
              <a:gd name="adj2" fmla="val -4697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오류발생</a:t>
            </a:r>
            <a:endParaRPr lang="en-US" altLang="ko-KR" sz="1000" b="1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메시지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83950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211133" y="222250"/>
            <a:ext cx="74334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/>
              <a:t>000085-</a:t>
            </a:r>
            <a:r>
              <a:rPr lang="ko-KR" altLang="en-US" sz="1400" b="1" dirty="0" err="1"/>
              <a:t>전체메뉴</a:t>
            </a:r>
            <a:r>
              <a:rPr lang="en-US" altLang="ko-KR" sz="1400" b="1" dirty="0"/>
              <a:t>-</a:t>
            </a:r>
            <a:r>
              <a:rPr lang="ko-KR" altLang="en-US" sz="1400" b="1" dirty="0"/>
              <a:t>상품안내</a:t>
            </a:r>
            <a:r>
              <a:rPr lang="en-US" altLang="ko-KR" sz="1400" b="1" dirty="0"/>
              <a:t>-</a:t>
            </a:r>
            <a:r>
              <a:rPr lang="ko-KR" altLang="en-US" sz="1400" b="1" dirty="0"/>
              <a:t>담보대출</a:t>
            </a:r>
            <a:r>
              <a:rPr lang="en-US" altLang="ko-KR" sz="1400" b="1" dirty="0"/>
              <a:t>-</a:t>
            </a:r>
            <a:r>
              <a:rPr lang="ko-KR" altLang="en-US" sz="1400" b="1" dirty="0"/>
              <a:t>임대</a:t>
            </a:r>
            <a:r>
              <a:rPr lang="en-US" altLang="ko-KR" sz="1400" b="1" dirty="0"/>
              <a:t>APT</a:t>
            </a:r>
            <a:r>
              <a:rPr lang="ko-KR" altLang="en-US" sz="1400" b="1" dirty="0" err="1"/>
              <a:t>보증금대출</a:t>
            </a:r>
            <a:r>
              <a:rPr lang="ko-KR" altLang="en-US" sz="1400" b="1" dirty="0"/>
              <a:t> 진행중 신청 이후 오류 </a:t>
            </a:r>
            <a:r>
              <a:rPr lang="ko-KR" altLang="en-US" sz="1400" b="1" dirty="0" smtClean="0"/>
              <a:t>발행</a:t>
            </a:r>
            <a:endParaRPr lang="en-US" altLang="ko-KR" sz="1400" b="1" dirty="0"/>
          </a:p>
        </p:txBody>
      </p:sp>
      <p:sp>
        <p:nvSpPr>
          <p:cNvPr id="16" name="오른쪽 화살표 15"/>
          <p:cNvSpPr/>
          <p:nvPr/>
        </p:nvSpPr>
        <p:spPr>
          <a:xfrm>
            <a:off x="72692" y="188357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오른쪽 화살표 24"/>
          <p:cNvSpPr/>
          <p:nvPr/>
        </p:nvSpPr>
        <p:spPr>
          <a:xfrm>
            <a:off x="3001965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오른쪽 화살표 25"/>
          <p:cNvSpPr/>
          <p:nvPr/>
        </p:nvSpPr>
        <p:spPr>
          <a:xfrm>
            <a:off x="5972537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8905081" y="189958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오른쪽 화살표 29"/>
          <p:cNvSpPr/>
          <p:nvPr/>
        </p:nvSpPr>
        <p:spPr>
          <a:xfrm>
            <a:off x="72692" y="508371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1475628" y="3118885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0737" y="1050388"/>
            <a:ext cx="3020954" cy="226571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297633" y="1040903"/>
            <a:ext cx="2945077" cy="220880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52720" y="1039464"/>
            <a:ext cx="2946724" cy="221004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57416" y="1039464"/>
            <a:ext cx="2946725" cy="221004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0736" y="4150155"/>
            <a:ext cx="3020954" cy="2265716"/>
          </a:xfrm>
          <a:prstGeom prst="rect">
            <a:avLst/>
          </a:prstGeom>
        </p:spPr>
      </p:pic>
      <p:sp>
        <p:nvSpPr>
          <p:cNvPr id="21" name="타원 20"/>
          <p:cNvSpPr/>
          <p:nvPr/>
        </p:nvSpPr>
        <p:spPr>
          <a:xfrm>
            <a:off x="10350758" y="3251786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모서리가 둥근 사각형 설명선 22"/>
          <p:cNvSpPr/>
          <p:nvPr/>
        </p:nvSpPr>
        <p:spPr>
          <a:xfrm>
            <a:off x="3001965" y="5883227"/>
            <a:ext cx="1063139" cy="734381"/>
          </a:xfrm>
          <a:prstGeom prst="wedgeRoundRectCallout">
            <a:avLst>
              <a:gd name="adj1" fmla="val -130648"/>
              <a:gd name="adj2" fmla="val -14060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오류발생</a:t>
            </a:r>
            <a:endParaRPr lang="en-US" altLang="ko-KR" sz="1000" b="1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메시지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2016374" y="833127"/>
            <a:ext cx="219929" cy="19060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4083429" y="1492598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4663211" y="2460006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7330861" y="3153766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06773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69378" y="1040904"/>
            <a:ext cx="2945079" cy="220881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054332" y="1040904"/>
            <a:ext cx="2945079" cy="2208809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0737" y="4107783"/>
            <a:ext cx="3020954" cy="2265716"/>
          </a:xfrm>
          <a:prstGeom prst="rect">
            <a:avLst/>
          </a:prstGeom>
        </p:spPr>
      </p:pic>
      <p:sp>
        <p:nvSpPr>
          <p:cNvPr id="16" name="오른쪽 화살표 15"/>
          <p:cNvSpPr/>
          <p:nvPr/>
        </p:nvSpPr>
        <p:spPr>
          <a:xfrm>
            <a:off x="72692" y="188357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오른쪽 화살표 24"/>
          <p:cNvSpPr/>
          <p:nvPr/>
        </p:nvSpPr>
        <p:spPr>
          <a:xfrm>
            <a:off x="3001965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오른쪽 화살표 25"/>
          <p:cNvSpPr/>
          <p:nvPr/>
        </p:nvSpPr>
        <p:spPr>
          <a:xfrm>
            <a:off x="5972537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8905081" y="189958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오른쪽 화살표 29"/>
          <p:cNvSpPr/>
          <p:nvPr/>
        </p:nvSpPr>
        <p:spPr>
          <a:xfrm>
            <a:off x="72692" y="508371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1475628" y="3118885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0737" y="1050388"/>
            <a:ext cx="3020954" cy="226571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297633" y="1040903"/>
            <a:ext cx="2945077" cy="2208808"/>
          </a:xfrm>
          <a:prstGeom prst="rect">
            <a:avLst/>
          </a:prstGeom>
        </p:spPr>
      </p:pic>
      <p:sp>
        <p:nvSpPr>
          <p:cNvPr id="21" name="타원 20"/>
          <p:cNvSpPr/>
          <p:nvPr/>
        </p:nvSpPr>
        <p:spPr>
          <a:xfrm>
            <a:off x="10281185" y="3251786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모서리가 둥근 사각형 설명선 22"/>
          <p:cNvSpPr/>
          <p:nvPr/>
        </p:nvSpPr>
        <p:spPr>
          <a:xfrm>
            <a:off x="3001965" y="5883227"/>
            <a:ext cx="1063139" cy="734381"/>
          </a:xfrm>
          <a:prstGeom prst="wedgeRoundRectCallout">
            <a:avLst>
              <a:gd name="adj1" fmla="val -137192"/>
              <a:gd name="adj2" fmla="val -14330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오류발생</a:t>
            </a:r>
            <a:endParaRPr lang="en-US" altLang="ko-KR" sz="1000" b="1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메시지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2016374" y="833127"/>
            <a:ext cx="219929" cy="19060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4083429" y="1492598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4663211" y="2579274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7390495" y="3173644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211133" y="222250"/>
            <a:ext cx="70920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000086-</a:t>
            </a:r>
            <a:r>
              <a:rPr lang="ko-KR" altLang="en-US" sz="1400" b="1" dirty="0" err="1"/>
              <a:t>전체메뉴</a:t>
            </a:r>
            <a:r>
              <a:rPr lang="en-US" altLang="ko-KR" sz="1400" b="1" dirty="0"/>
              <a:t>-</a:t>
            </a:r>
            <a:r>
              <a:rPr lang="ko-KR" altLang="en-US" sz="1400" b="1" dirty="0"/>
              <a:t>상품안내</a:t>
            </a:r>
            <a:r>
              <a:rPr lang="en-US" altLang="ko-KR" sz="1400" b="1" dirty="0"/>
              <a:t>-</a:t>
            </a:r>
            <a:r>
              <a:rPr lang="ko-KR" altLang="en-US" sz="1400" b="1" dirty="0"/>
              <a:t>담보대출</a:t>
            </a:r>
            <a:r>
              <a:rPr lang="en-US" altLang="ko-KR" sz="1400" b="1" dirty="0" smtClean="0"/>
              <a:t>-</a:t>
            </a:r>
            <a:r>
              <a:rPr lang="ko-KR" altLang="en-US" sz="1400" b="1" dirty="0" smtClean="0"/>
              <a:t>아파트담보대출 </a:t>
            </a:r>
            <a:r>
              <a:rPr lang="ko-KR" altLang="en-US" sz="1400" b="1" dirty="0"/>
              <a:t>진행중 신청 이후 오류 </a:t>
            </a:r>
            <a:r>
              <a:rPr lang="ko-KR" altLang="en-US" sz="1400" b="1" dirty="0" smtClean="0"/>
              <a:t>발행</a:t>
            </a:r>
            <a:endParaRPr lang="en-US" altLang="ko-KR" sz="1400" b="1" dirty="0"/>
          </a:p>
        </p:txBody>
      </p:sp>
    </p:spTree>
    <p:extLst>
      <p:ext uri="{BB962C8B-B14F-4D97-AF65-F5344CB8AC3E}">
        <p14:creationId xmlns:p14="http://schemas.microsoft.com/office/powerpoint/2010/main" val="37002154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84936" y="996364"/>
            <a:ext cx="3038023" cy="227851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44564" y="971744"/>
            <a:ext cx="3001239" cy="225092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16699" y="916026"/>
            <a:ext cx="3041303" cy="2280978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64830" y="994820"/>
            <a:ext cx="3025677" cy="226925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71650" y="4117122"/>
            <a:ext cx="3007239" cy="225542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40235" y="4130759"/>
            <a:ext cx="3045950" cy="2284463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67558" y="4126135"/>
            <a:ext cx="3008957" cy="2256718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16697" y="4097829"/>
            <a:ext cx="3041304" cy="2280979"/>
          </a:xfrm>
          <a:prstGeom prst="rect">
            <a:avLst/>
          </a:prstGeom>
        </p:spPr>
      </p:pic>
      <p:sp>
        <p:nvSpPr>
          <p:cNvPr id="16" name="오른쪽 화살표 15"/>
          <p:cNvSpPr/>
          <p:nvPr/>
        </p:nvSpPr>
        <p:spPr>
          <a:xfrm>
            <a:off x="72692" y="188357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오른쪽 화살표 24"/>
          <p:cNvSpPr/>
          <p:nvPr/>
        </p:nvSpPr>
        <p:spPr>
          <a:xfrm>
            <a:off x="3001965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오른쪽 화살표 25"/>
          <p:cNvSpPr/>
          <p:nvPr/>
        </p:nvSpPr>
        <p:spPr>
          <a:xfrm>
            <a:off x="5972537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8905081" y="189958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오른쪽 화살표 29"/>
          <p:cNvSpPr/>
          <p:nvPr/>
        </p:nvSpPr>
        <p:spPr>
          <a:xfrm>
            <a:off x="72692" y="508371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1026244" y="5278445"/>
            <a:ext cx="683286" cy="19801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10330880" y="3112640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2036252" y="684042"/>
            <a:ext cx="219929" cy="19060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4093981" y="1611867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4663210" y="1465660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7390495" y="3173644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211133" y="222250"/>
            <a:ext cx="85170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000088-(</a:t>
            </a:r>
            <a:r>
              <a:rPr lang="ko-KR" altLang="en-US" sz="1400" b="1" dirty="0" smtClean="0"/>
              <a:t>로그아웃상태</a:t>
            </a:r>
            <a:r>
              <a:rPr lang="en-US" altLang="ko-KR" sz="1400" b="1" dirty="0" smtClean="0"/>
              <a:t>) </a:t>
            </a:r>
            <a:r>
              <a:rPr lang="ko-KR" altLang="en-US" sz="1400" b="1" dirty="0" err="1" smtClean="0"/>
              <a:t>한도조회</a:t>
            </a:r>
            <a:r>
              <a:rPr lang="en-US" altLang="ko-KR" sz="1400" b="1" dirty="0" smtClean="0"/>
              <a:t>-</a:t>
            </a:r>
            <a:r>
              <a:rPr lang="ko-KR" altLang="en-US" sz="1400" b="1" dirty="0" smtClean="0"/>
              <a:t>휴대폰간편조회 진행중 </a:t>
            </a:r>
            <a:r>
              <a:rPr lang="ko-KR" altLang="en-US" sz="1400" b="1" dirty="0" err="1" smtClean="0"/>
              <a:t>카카오페이</a:t>
            </a:r>
            <a:r>
              <a:rPr lang="ko-KR" altLang="en-US" sz="1400" b="1" dirty="0" smtClean="0"/>
              <a:t> 본인인증 요청 이후 오류 발생</a:t>
            </a:r>
            <a:endParaRPr lang="en-US" altLang="ko-KR" sz="1400" b="1" dirty="0"/>
          </a:p>
        </p:txBody>
      </p:sp>
      <p:sp>
        <p:nvSpPr>
          <p:cNvPr id="29" name="타원 28"/>
          <p:cNvSpPr/>
          <p:nvPr/>
        </p:nvSpPr>
        <p:spPr>
          <a:xfrm>
            <a:off x="998327" y="4926413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4332166" y="6310051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7390495" y="6250417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10526525" y="5207334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오른쪽 화살표 36"/>
          <p:cNvSpPr/>
          <p:nvPr/>
        </p:nvSpPr>
        <p:spPr>
          <a:xfrm>
            <a:off x="2936113" y="506359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오른쪽 화살표 40"/>
          <p:cNvSpPr/>
          <p:nvPr/>
        </p:nvSpPr>
        <p:spPr>
          <a:xfrm>
            <a:off x="5997339" y="5066039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오른쪽 화살표 41"/>
          <p:cNvSpPr/>
          <p:nvPr/>
        </p:nvSpPr>
        <p:spPr>
          <a:xfrm>
            <a:off x="8951108" y="501147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58470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75247" y="994675"/>
            <a:ext cx="3025844" cy="2269383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55803" y="998171"/>
            <a:ext cx="3021848" cy="2266387"/>
          </a:xfrm>
          <a:prstGeom prst="rect">
            <a:avLst/>
          </a:prstGeom>
        </p:spPr>
      </p:pic>
      <p:sp>
        <p:nvSpPr>
          <p:cNvPr id="16" name="오른쪽 화살표 15"/>
          <p:cNvSpPr/>
          <p:nvPr/>
        </p:nvSpPr>
        <p:spPr>
          <a:xfrm>
            <a:off x="72692" y="188357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오른쪽 화살표 24"/>
          <p:cNvSpPr/>
          <p:nvPr/>
        </p:nvSpPr>
        <p:spPr>
          <a:xfrm>
            <a:off x="3001965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998326" y="1814151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모서리가 둥근 사각형 설명선 22"/>
          <p:cNvSpPr/>
          <p:nvPr/>
        </p:nvSpPr>
        <p:spPr>
          <a:xfrm>
            <a:off x="6073157" y="2870377"/>
            <a:ext cx="1063139" cy="734381"/>
          </a:xfrm>
          <a:prstGeom prst="wedgeRoundRectCallout">
            <a:avLst>
              <a:gd name="adj1" fmla="val -137192"/>
              <a:gd name="adj2" fmla="val -14330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오류발생</a:t>
            </a:r>
            <a:endParaRPr lang="en-US" altLang="ko-KR" sz="1000" b="1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메시지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1688169" y="1157500"/>
            <a:ext cx="568014" cy="30815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998327" y="1526807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211133" y="222250"/>
            <a:ext cx="87927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000088-(</a:t>
            </a:r>
            <a:r>
              <a:rPr lang="ko-KR" altLang="en-US" sz="1400" b="1" dirty="0" smtClean="0"/>
              <a:t>로그아웃상태</a:t>
            </a:r>
            <a:r>
              <a:rPr lang="en-US" altLang="ko-KR" sz="1400" b="1" dirty="0" smtClean="0"/>
              <a:t>) </a:t>
            </a:r>
            <a:r>
              <a:rPr lang="ko-KR" altLang="en-US" sz="1400" b="1" dirty="0" err="1" smtClean="0"/>
              <a:t>한도조회</a:t>
            </a:r>
            <a:r>
              <a:rPr lang="en-US" altLang="ko-KR" sz="1400" b="1" dirty="0" smtClean="0"/>
              <a:t>-</a:t>
            </a:r>
            <a:r>
              <a:rPr lang="ko-KR" altLang="en-US" sz="1400" b="1" dirty="0" smtClean="0"/>
              <a:t>휴대폰간편조회 진행중 </a:t>
            </a:r>
            <a:r>
              <a:rPr lang="ko-KR" altLang="en-US" sz="1400" b="1" dirty="0" err="1" smtClean="0"/>
              <a:t>카카오페이</a:t>
            </a:r>
            <a:r>
              <a:rPr lang="ko-KR" altLang="en-US" sz="1400" b="1" dirty="0" smtClean="0"/>
              <a:t> 본인인증 요청 이후 오류 발생 </a:t>
            </a:r>
            <a:r>
              <a:rPr lang="en-US" altLang="ko-KR" sz="1400" b="1" dirty="0" smtClean="0"/>
              <a:t>#2</a:t>
            </a:r>
            <a:endParaRPr lang="en-US" altLang="ko-KR" sz="1400" b="1" dirty="0"/>
          </a:p>
        </p:txBody>
      </p:sp>
      <p:sp>
        <p:nvSpPr>
          <p:cNvPr id="29" name="타원 28"/>
          <p:cNvSpPr/>
          <p:nvPr/>
        </p:nvSpPr>
        <p:spPr>
          <a:xfrm>
            <a:off x="1387444" y="3176612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/>
          <p:cNvSpPr/>
          <p:nvPr/>
        </p:nvSpPr>
        <p:spPr>
          <a:xfrm>
            <a:off x="1501003" y="1819110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/>
          <p:cNvSpPr/>
          <p:nvPr/>
        </p:nvSpPr>
        <p:spPr>
          <a:xfrm>
            <a:off x="998325" y="2344884"/>
            <a:ext cx="860292" cy="31848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39359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84936" y="996364"/>
            <a:ext cx="3038023" cy="2278517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46633" y="996363"/>
            <a:ext cx="3038024" cy="227851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36896" y="996363"/>
            <a:ext cx="3038024" cy="227851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26803" y="993871"/>
            <a:ext cx="3040872" cy="228065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96200" y="4119362"/>
            <a:ext cx="3025150" cy="2268862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47510" y="4119361"/>
            <a:ext cx="3025151" cy="2268863"/>
          </a:xfrm>
          <a:prstGeom prst="rect">
            <a:avLst/>
          </a:prstGeom>
        </p:spPr>
      </p:pic>
      <p:sp>
        <p:nvSpPr>
          <p:cNvPr id="16" name="오른쪽 화살표 15"/>
          <p:cNvSpPr/>
          <p:nvPr/>
        </p:nvSpPr>
        <p:spPr>
          <a:xfrm>
            <a:off x="72692" y="188357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오른쪽 화살표 24"/>
          <p:cNvSpPr/>
          <p:nvPr/>
        </p:nvSpPr>
        <p:spPr>
          <a:xfrm>
            <a:off x="3001965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오른쪽 화살표 25"/>
          <p:cNvSpPr/>
          <p:nvPr/>
        </p:nvSpPr>
        <p:spPr>
          <a:xfrm>
            <a:off x="5972537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8905081" y="189958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오른쪽 화살표 29"/>
          <p:cNvSpPr/>
          <p:nvPr/>
        </p:nvSpPr>
        <p:spPr>
          <a:xfrm>
            <a:off x="72692" y="508371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10320941" y="3172274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모서리가 둥근 사각형 설명선 22"/>
          <p:cNvSpPr/>
          <p:nvPr/>
        </p:nvSpPr>
        <p:spPr>
          <a:xfrm>
            <a:off x="5672144" y="5434465"/>
            <a:ext cx="1063139" cy="734381"/>
          </a:xfrm>
          <a:prstGeom prst="wedgeRoundRectCallout">
            <a:avLst>
              <a:gd name="adj1" fmla="val -137192"/>
              <a:gd name="adj2" fmla="val -14330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오류발생</a:t>
            </a:r>
            <a:endParaRPr lang="en-US" altLang="ko-KR" sz="1000" b="1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메시지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2036252" y="684042"/>
            <a:ext cx="219929" cy="19060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4074103" y="1631745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4643332" y="1624684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7360678" y="3203461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211133" y="222250"/>
            <a:ext cx="69252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000089: </a:t>
            </a:r>
            <a:r>
              <a:rPr lang="ko-KR" altLang="en-US" sz="1400" b="1" dirty="0" err="1" smtClean="0"/>
              <a:t>한도조회</a:t>
            </a:r>
            <a:r>
              <a:rPr lang="en-US" altLang="ko-KR" sz="1400" b="1" dirty="0" smtClean="0"/>
              <a:t>-</a:t>
            </a:r>
            <a:r>
              <a:rPr lang="ko-KR" altLang="en-US" sz="1400" b="1" dirty="0" smtClean="0"/>
              <a:t>공인인증서 </a:t>
            </a:r>
            <a:r>
              <a:rPr lang="ko-KR" altLang="en-US" sz="1400" b="1" dirty="0" err="1" smtClean="0"/>
              <a:t>상세조회</a:t>
            </a:r>
            <a:r>
              <a:rPr lang="ko-KR" altLang="en-US" sz="1400" b="1" dirty="0" smtClean="0"/>
              <a:t> 진행중 </a:t>
            </a:r>
            <a:r>
              <a:rPr lang="ko-KR" altLang="en-US" sz="1400" b="1" dirty="0" err="1" smtClean="0"/>
              <a:t>약관동의서</a:t>
            </a:r>
            <a:r>
              <a:rPr lang="ko-KR" altLang="en-US" sz="1400" b="1" dirty="0" smtClean="0"/>
              <a:t> 확인 이후 오류 발생</a:t>
            </a:r>
            <a:endParaRPr lang="en-US" altLang="ko-KR" sz="1400" b="1" dirty="0"/>
          </a:p>
        </p:txBody>
      </p:sp>
      <p:sp>
        <p:nvSpPr>
          <p:cNvPr id="29" name="타원 28"/>
          <p:cNvSpPr/>
          <p:nvPr/>
        </p:nvSpPr>
        <p:spPr>
          <a:xfrm>
            <a:off x="1624494" y="5264346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오른쪽 화살표 36"/>
          <p:cNvSpPr/>
          <p:nvPr/>
        </p:nvSpPr>
        <p:spPr>
          <a:xfrm>
            <a:off x="2936113" y="506359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89202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84936" y="996364"/>
            <a:ext cx="3038023" cy="227851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58030" y="1000509"/>
            <a:ext cx="3071191" cy="230339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18113" y="996363"/>
            <a:ext cx="3038024" cy="227851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06951" y="1001009"/>
            <a:ext cx="3075196" cy="2306397"/>
          </a:xfrm>
          <a:prstGeom prst="rect">
            <a:avLst/>
          </a:prstGeom>
        </p:spPr>
      </p:pic>
      <p:sp>
        <p:nvSpPr>
          <p:cNvPr id="16" name="오른쪽 화살표 15"/>
          <p:cNvSpPr/>
          <p:nvPr/>
        </p:nvSpPr>
        <p:spPr>
          <a:xfrm>
            <a:off x="72692" y="188357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오른쪽 화살표 24"/>
          <p:cNvSpPr/>
          <p:nvPr/>
        </p:nvSpPr>
        <p:spPr>
          <a:xfrm>
            <a:off x="3001965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오른쪽 화살표 25"/>
          <p:cNvSpPr/>
          <p:nvPr/>
        </p:nvSpPr>
        <p:spPr>
          <a:xfrm>
            <a:off x="5972537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8905081" y="189958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모서리가 둥근 사각형 설명선 22"/>
          <p:cNvSpPr/>
          <p:nvPr/>
        </p:nvSpPr>
        <p:spPr>
          <a:xfrm>
            <a:off x="8602298" y="3687801"/>
            <a:ext cx="1063139" cy="734381"/>
          </a:xfrm>
          <a:prstGeom prst="wedgeRoundRectCallout">
            <a:avLst>
              <a:gd name="adj1" fmla="val 97464"/>
              <a:gd name="adj2" fmla="val -28270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오류발생</a:t>
            </a:r>
            <a:endParaRPr lang="en-US" altLang="ko-KR" sz="1000" b="1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메시지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2036252" y="684042"/>
            <a:ext cx="219929" cy="19060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4093981" y="1701318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4663210" y="1893037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7340800" y="3223339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211133" y="222250"/>
            <a:ext cx="49423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000090: </a:t>
            </a:r>
            <a:r>
              <a:rPr lang="ko-KR" altLang="en-US" sz="1400" b="1" dirty="0" err="1" smtClean="0"/>
              <a:t>한도조회</a:t>
            </a:r>
            <a:r>
              <a:rPr lang="en-US" altLang="ko-KR" sz="1400" b="1" dirty="0" smtClean="0"/>
              <a:t>-</a:t>
            </a:r>
            <a:r>
              <a:rPr lang="ko-KR" altLang="en-US" sz="1400" b="1" dirty="0" smtClean="0"/>
              <a:t>추가대출 </a:t>
            </a:r>
            <a:r>
              <a:rPr lang="ko-KR" altLang="en-US" sz="1400" b="1" dirty="0" err="1" smtClean="0"/>
              <a:t>한도조회</a:t>
            </a:r>
            <a:r>
              <a:rPr lang="ko-KR" altLang="en-US" sz="1400" b="1" dirty="0" smtClean="0"/>
              <a:t> 진행중 오류 발생</a:t>
            </a:r>
            <a:endParaRPr lang="en-US" altLang="ko-KR" sz="1400" b="1" dirty="0"/>
          </a:p>
        </p:txBody>
      </p:sp>
    </p:spTree>
    <p:extLst>
      <p:ext uri="{BB962C8B-B14F-4D97-AF65-F5344CB8AC3E}">
        <p14:creationId xmlns:p14="http://schemas.microsoft.com/office/powerpoint/2010/main" val="31055913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65051" y="996363"/>
            <a:ext cx="3038024" cy="227851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24693" y="996364"/>
            <a:ext cx="3038023" cy="2278517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221372" y="996364"/>
            <a:ext cx="3038023" cy="227851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36174" y="996364"/>
            <a:ext cx="3038022" cy="227851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26094" y="4100418"/>
            <a:ext cx="3026811" cy="227010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224346" y="4111415"/>
            <a:ext cx="3014246" cy="2260685"/>
          </a:xfrm>
          <a:prstGeom prst="rect">
            <a:avLst/>
          </a:prstGeom>
        </p:spPr>
      </p:pic>
      <p:sp>
        <p:nvSpPr>
          <p:cNvPr id="16" name="오른쪽 화살표 15"/>
          <p:cNvSpPr/>
          <p:nvPr/>
        </p:nvSpPr>
        <p:spPr>
          <a:xfrm>
            <a:off x="72692" y="188357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오른쪽 화살표 24"/>
          <p:cNvSpPr/>
          <p:nvPr/>
        </p:nvSpPr>
        <p:spPr>
          <a:xfrm>
            <a:off x="3001965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오른쪽 화살표 25"/>
          <p:cNvSpPr/>
          <p:nvPr/>
        </p:nvSpPr>
        <p:spPr>
          <a:xfrm>
            <a:off x="5972537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8905081" y="189958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모서리가 둥근 사각형 설명선 22"/>
          <p:cNvSpPr/>
          <p:nvPr/>
        </p:nvSpPr>
        <p:spPr>
          <a:xfrm>
            <a:off x="5972537" y="5522490"/>
            <a:ext cx="1063139" cy="734381"/>
          </a:xfrm>
          <a:prstGeom prst="wedgeRoundRectCallout">
            <a:avLst>
              <a:gd name="adj1" fmla="val -165239"/>
              <a:gd name="adj2" fmla="val -17172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오류발생</a:t>
            </a:r>
            <a:endParaRPr lang="en-US" altLang="ko-KR" sz="1000" b="1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메시지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2036252" y="684042"/>
            <a:ext cx="219929" cy="19060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4123798" y="1770891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4663210" y="2499325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7420312" y="3223339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211133" y="222250"/>
            <a:ext cx="4879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000091: </a:t>
            </a:r>
            <a:r>
              <a:rPr lang="ko-KR" altLang="en-US" sz="1400" b="1" dirty="0" smtClean="0"/>
              <a:t>고객센터</a:t>
            </a:r>
            <a:r>
              <a:rPr lang="en-US" altLang="ko-KR" sz="1400" b="1" dirty="0" smtClean="0"/>
              <a:t>-</a:t>
            </a:r>
            <a:r>
              <a:rPr lang="ko-KR" altLang="en-US" sz="1400" b="1" dirty="0" smtClean="0"/>
              <a:t>신용정보조회동의 진행중 오류 </a:t>
            </a:r>
            <a:r>
              <a:rPr lang="ko-KR" altLang="en-US" sz="1400" b="1" dirty="0" smtClean="0"/>
              <a:t>발생</a:t>
            </a:r>
            <a:endParaRPr lang="en-US" altLang="ko-KR" sz="1400" b="1" dirty="0"/>
          </a:p>
        </p:txBody>
      </p:sp>
      <p:sp>
        <p:nvSpPr>
          <p:cNvPr id="21" name="타원 20"/>
          <p:cNvSpPr/>
          <p:nvPr/>
        </p:nvSpPr>
        <p:spPr>
          <a:xfrm>
            <a:off x="10693817" y="2125683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1464156" y="6256871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오른쪽 화살표 23"/>
          <p:cNvSpPr/>
          <p:nvPr/>
        </p:nvSpPr>
        <p:spPr>
          <a:xfrm>
            <a:off x="3032816" y="507854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오른쪽 화살표 26"/>
          <p:cNvSpPr/>
          <p:nvPr/>
        </p:nvSpPr>
        <p:spPr>
          <a:xfrm>
            <a:off x="112564" y="507854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37546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94864" y="979814"/>
            <a:ext cx="2838657" cy="212899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083066" y="979812"/>
            <a:ext cx="2838659" cy="212899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10260" y="979812"/>
            <a:ext cx="2838660" cy="2128995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526892" y="1273554"/>
            <a:ext cx="473358" cy="1220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4061286" y="1395602"/>
            <a:ext cx="967210" cy="27774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7282849" y="3008677"/>
            <a:ext cx="1029879" cy="22906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2867116" y="2101844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화살표 15"/>
          <p:cNvSpPr/>
          <p:nvPr/>
        </p:nvSpPr>
        <p:spPr>
          <a:xfrm>
            <a:off x="5732822" y="2101844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67008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smtClean="0"/>
              <a:t>000059-MY-</a:t>
            </a:r>
            <a:r>
              <a:rPr lang="ko-KR" altLang="en-US" sz="1400" b="1" dirty="0" smtClean="0"/>
              <a:t>대출현황조회에서 </a:t>
            </a:r>
            <a:r>
              <a:rPr lang="ko-KR" altLang="en-US" sz="1400" b="1" dirty="0"/>
              <a:t>서류제출확인 다음 단계 프로그램</a:t>
            </a:r>
            <a:r>
              <a:rPr lang="en-US" altLang="ko-KR" sz="1400" b="1" dirty="0"/>
              <a:t>down </a:t>
            </a:r>
            <a:r>
              <a:rPr lang="ko-KR" altLang="en-US" sz="1400" b="1" dirty="0" smtClean="0"/>
              <a:t>오류</a:t>
            </a:r>
            <a:endParaRPr lang="en-US" altLang="ko-KR" sz="1400" b="1" dirty="0" smtClean="0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049790" y="959327"/>
            <a:ext cx="2860040" cy="2145030"/>
          </a:xfrm>
          <a:prstGeom prst="rect">
            <a:avLst/>
          </a:prstGeom>
        </p:spPr>
      </p:pic>
      <p:sp>
        <p:nvSpPr>
          <p:cNvPr id="21" name="오른쪽 화살표 20"/>
          <p:cNvSpPr/>
          <p:nvPr/>
        </p:nvSpPr>
        <p:spPr>
          <a:xfrm>
            <a:off x="8842880" y="2101844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6116" y="4319777"/>
            <a:ext cx="2771397" cy="2078548"/>
          </a:xfrm>
          <a:prstGeom prst="rect">
            <a:avLst/>
          </a:prstGeom>
        </p:spPr>
      </p:pic>
      <p:sp>
        <p:nvSpPr>
          <p:cNvPr id="23" name="오른쪽 화살표 22"/>
          <p:cNvSpPr/>
          <p:nvPr/>
        </p:nvSpPr>
        <p:spPr>
          <a:xfrm>
            <a:off x="87801" y="520212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999138" y="4225916"/>
            <a:ext cx="2944763" cy="2208572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946615" y="4168083"/>
            <a:ext cx="2944763" cy="2208572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008194" y="4115697"/>
            <a:ext cx="2944763" cy="2208572"/>
          </a:xfrm>
          <a:prstGeom prst="rect">
            <a:avLst/>
          </a:prstGeom>
        </p:spPr>
      </p:pic>
      <p:sp>
        <p:nvSpPr>
          <p:cNvPr id="27" name="오른쪽 화살표 26"/>
          <p:cNvSpPr/>
          <p:nvPr/>
        </p:nvSpPr>
        <p:spPr>
          <a:xfrm>
            <a:off x="2821874" y="517327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5776385" y="5202119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오른쪽 화살표 28"/>
          <p:cNvSpPr/>
          <p:nvPr/>
        </p:nvSpPr>
        <p:spPr>
          <a:xfrm>
            <a:off x="8743411" y="517327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10112062" y="1273554"/>
            <a:ext cx="519469" cy="14109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4339581" y="6344493"/>
            <a:ext cx="519469" cy="14109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10425987" y="5259651"/>
            <a:ext cx="519469" cy="14109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10425987" y="5445431"/>
            <a:ext cx="519469" cy="14109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10289462" y="6344493"/>
            <a:ext cx="519469" cy="14109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1355135" y="6371362"/>
            <a:ext cx="473358" cy="1220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59959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211133" y="222250"/>
            <a:ext cx="65437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000059-</a:t>
            </a:r>
            <a:r>
              <a:rPr lang="ko-KR" altLang="en-US" sz="1400" b="1" dirty="0"/>
              <a:t>대출현황조회에서 서류제출확인 다음 단계 프로그램</a:t>
            </a:r>
            <a:r>
              <a:rPr lang="en-US" altLang="ko-KR" sz="1400" b="1" dirty="0"/>
              <a:t>down </a:t>
            </a:r>
            <a:r>
              <a:rPr lang="ko-KR" altLang="en-US" sz="1400" b="1" dirty="0" smtClean="0"/>
              <a:t>오류 </a:t>
            </a:r>
            <a:r>
              <a:rPr lang="en-US" altLang="ko-KR" sz="1400" b="1" dirty="0" smtClean="0"/>
              <a:t>#2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3155" y="1084038"/>
            <a:ext cx="2636414" cy="1977311"/>
          </a:xfrm>
          <a:prstGeom prst="rect">
            <a:avLst/>
          </a:prstGeom>
        </p:spPr>
      </p:pic>
      <p:sp>
        <p:nvSpPr>
          <p:cNvPr id="32" name="타원 31"/>
          <p:cNvSpPr/>
          <p:nvPr/>
        </p:nvSpPr>
        <p:spPr>
          <a:xfrm>
            <a:off x="1082998" y="1505144"/>
            <a:ext cx="1045840" cy="28079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93649" y="1068364"/>
            <a:ext cx="2663920" cy="1997940"/>
          </a:xfrm>
          <a:prstGeom prst="rect">
            <a:avLst/>
          </a:prstGeom>
        </p:spPr>
      </p:pic>
      <p:sp>
        <p:nvSpPr>
          <p:cNvPr id="33" name="오른쪽 화살표 32"/>
          <p:cNvSpPr/>
          <p:nvPr/>
        </p:nvSpPr>
        <p:spPr>
          <a:xfrm>
            <a:off x="2516571" y="191040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468643" y="1070419"/>
            <a:ext cx="2606479" cy="1954859"/>
          </a:xfrm>
          <a:prstGeom prst="rect">
            <a:avLst/>
          </a:prstGeom>
        </p:spPr>
      </p:pic>
      <p:sp>
        <p:nvSpPr>
          <p:cNvPr id="34" name="오른쪽 화살표 33"/>
          <p:cNvSpPr/>
          <p:nvPr/>
        </p:nvSpPr>
        <p:spPr>
          <a:xfrm>
            <a:off x="5228450" y="191040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6570431" y="3055435"/>
            <a:ext cx="489976" cy="11162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모서리가 둥근 사각형 설명선 30"/>
          <p:cNvSpPr/>
          <p:nvPr/>
        </p:nvSpPr>
        <p:spPr>
          <a:xfrm>
            <a:off x="8708619" y="1833739"/>
            <a:ext cx="1835150" cy="781050"/>
          </a:xfrm>
          <a:prstGeom prst="wedgeRoundRectCallout">
            <a:avLst>
              <a:gd name="adj1" fmla="val -138408"/>
              <a:gd name="adj2" fmla="val 11024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rgbClr val="FF0000"/>
                </a:solidFill>
              </a:rPr>
              <a:t>app </a:t>
            </a:r>
            <a:r>
              <a:rPr lang="ko-KR" altLang="en-US" sz="1000" dirty="0" smtClean="0">
                <a:solidFill>
                  <a:srgbClr val="FF0000"/>
                </a:solidFill>
              </a:rPr>
              <a:t>프로그램 </a:t>
            </a:r>
            <a:endParaRPr lang="en-US" altLang="ko-KR" sz="1000" dirty="0" smtClean="0">
              <a:solidFill>
                <a:srgbClr val="FF0000"/>
              </a:solidFill>
            </a:endParaRPr>
          </a:p>
          <a:p>
            <a:pPr algn="ctr"/>
            <a:r>
              <a:rPr lang="en-US" altLang="ko-KR" sz="1000" dirty="0" smtClean="0">
                <a:solidFill>
                  <a:srgbClr val="FF0000"/>
                </a:solidFill>
              </a:rPr>
              <a:t>down </a:t>
            </a:r>
            <a:r>
              <a:rPr lang="ko-KR" altLang="en-US" sz="1000" dirty="0" smtClean="0">
                <a:solidFill>
                  <a:srgbClr val="FF0000"/>
                </a:solidFill>
              </a:rPr>
              <a:t>현상 발생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46075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45131" y="1756314"/>
            <a:ext cx="2943479" cy="220761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243499" y="1753683"/>
            <a:ext cx="2922454" cy="219184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82430" y="1745798"/>
            <a:ext cx="2943479" cy="2207610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987550" y="2178050"/>
            <a:ext cx="698500" cy="2159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4360172" y="2330449"/>
            <a:ext cx="1276350" cy="4000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7757422" y="2950038"/>
            <a:ext cx="1276350" cy="4000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3031930" y="270831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화살표 15"/>
          <p:cNvSpPr/>
          <p:nvPr/>
        </p:nvSpPr>
        <p:spPr>
          <a:xfrm>
            <a:off x="5979213" y="270831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65742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000060-</a:t>
            </a:r>
            <a:r>
              <a:rPr lang="ko-KR" altLang="en-US" sz="1400" b="1" dirty="0"/>
              <a:t>대출현황조회에서 대출상품 </a:t>
            </a:r>
            <a:r>
              <a:rPr lang="ko-KR" altLang="en-US" sz="1400" b="1" dirty="0" err="1"/>
              <a:t>선택후</a:t>
            </a:r>
            <a:r>
              <a:rPr lang="ko-KR" altLang="en-US" sz="1400" b="1" dirty="0"/>
              <a:t> 한도정보확인 </a:t>
            </a:r>
            <a:r>
              <a:rPr lang="ko-KR" altLang="en-US" sz="1400" b="1" dirty="0" err="1"/>
              <a:t>클릭시</a:t>
            </a:r>
            <a:r>
              <a:rPr lang="ko-KR" altLang="en-US" sz="1400" b="1"/>
              <a:t> </a:t>
            </a:r>
            <a:r>
              <a:rPr lang="ko-KR" altLang="en-US" sz="1400" b="1" smtClean="0"/>
              <a:t>오류 </a:t>
            </a:r>
            <a:r>
              <a:rPr lang="ko-KR" altLang="en-US" sz="1400" b="1" dirty="0"/>
              <a:t>발생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38816" y="1738490"/>
            <a:ext cx="2951004" cy="2213253"/>
          </a:xfrm>
          <a:prstGeom prst="rect">
            <a:avLst/>
          </a:prstGeom>
        </p:spPr>
      </p:pic>
      <p:sp>
        <p:nvSpPr>
          <p:cNvPr id="18" name="오른쪽 화살표 17"/>
          <p:cNvSpPr/>
          <p:nvPr/>
        </p:nvSpPr>
        <p:spPr>
          <a:xfrm>
            <a:off x="8881568" y="2730499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사각형 설명선 12"/>
          <p:cNvSpPr/>
          <p:nvPr/>
        </p:nvSpPr>
        <p:spPr>
          <a:xfrm>
            <a:off x="8116197" y="5010150"/>
            <a:ext cx="1835150" cy="781050"/>
          </a:xfrm>
          <a:prstGeom prst="wedgeRoundRectCallout">
            <a:avLst>
              <a:gd name="adj1" fmla="val 65304"/>
              <a:gd name="adj2" fmla="val -30727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오류발생 메시지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19646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오른쪽 화살표 14"/>
          <p:cNvSpPr/>
          <p:nvPr/>
        </p:nvSpPr>
        <p:spPr>
          <a:xfrm>
            <a:off x="2925162" y="194837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화살표 15"/>
          <p:cNvSpPr/>
          <p:nvPr/>
        </p:nvSpPr>
        <p:spPr>
          <a:xfrm>
            <a:off x="5900999" y="1993987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66992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000061-</a:t>
            </a:r>
            <a:r>
              <a:rPr lang="ko-KR" altLang="en-US" sz="1400" b="1" dirty="0" err="1"/>
              <a:t>대출싱픔</a:t>
            </a:r>
            <a:r>
              <a:rPr lang="ko-KR" altLang="en-US" sz="1400" b="1" dirty="0"/>
              <a:t> 선택 진행중 보이스피싱 </a:t>
            </a:r>
            <a:r>
              <a:rPr lang="ko-KR" altLang="en-US" sz="1400" b="1" dirty="0" err="1"/>
              <a:t>예방안내</a:t>
            </a:r>
            <a:r>
              <a:rPr lang="ko-KR" altLang="en-US" sz="1400" b="1" dirty="0"/>
              <a:t> 다음 단계에서 </a:t>
            </a:r>
            <a:r>
              <a:rPr lang="ko-KR" altLang="en-US" sz="1400" b="1"/>
              <a:t>오류 </a:t>
            </a:r>
            <a:r>
              <a:rPr lang="ko-KR" altLang="en-US" sz="1400" b="1" smtClean="0"/>
              <a:t>발생</a:t>
            </a:r>
            <a:endParaRPr lang="en-US" altLang="ko-KR" sz="1400" b="1" smtClean="0"/>
          </a:p>
        </p:txBody>
      </p:sp>
      <p:sp>
        <p:nvSpPr>
          <p:cNvPr id="18" name="오른쪽 화살표 17"/>
          <p:cNvSpPr/>
          <p:nvPr/>
        </p:nvSpPr>
        <p:spPr>
          <a:xfrm>
            <a:off x="8932862" y="200553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2584" y="972041"/>
            <a:ext cx="3093484" cy="232011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082300" y="976746"/>
            <a:ext cx="3131127" cy="234834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048111" y="959427"/>
            <a:ext cx="3177309" cy="238298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057218" y="979634"/>
            <a:ext cx="3154219" cy="236566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2254" y="4140439"/>
            <a:ext cx="3096115" cy="2322086"/>
          </a:xfrm>
          <a:prstGeom prst="rect">
            <a:avLst/>
          </a:prstGeom>
        </p:spPr>
      </p:pic>
      <p:sp>
        <p:nvSpPr>
          <p:cNvPr id="19" name="오른쪽 화살표 18"/>
          <p:cNvSpPr/>
          <p:nvPr/>
        </p:nvSpPr>
        <p:spPr>
          <a:xfrm>
            <a:off x="35357" y="514559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사각형 설명선 12"/>
          <p:cNvSpPr/>
          <p:nvPr/>
        </p:nvSpPr>
        <p:spPr>
          <a:xfrm>
            <a:off x="3538706" y="5145591"/>
            <a:ext cx="1835150" cy="781050"/>
          </a:xfrm>
          <a:prstGeom prst="wedgeRoundRectCallout">
            <a:avLst>
              <a:gd name="adj1" fmla="val -130481"/>
              <a:gd name="adj2" fmla="val -6484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오류발생 메시지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1111621" y="3094996"/>
            <a:ext cx="656219" cy="2273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3976390" y="1778210"/>
            <a:ext cx="1121390" cy="36300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7308655" y="3322320"/>
            <a:ext cx="656219" cy="2273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10234735" y="3274980"/>
            <a:ext cx="656219" cy="2273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02100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오른쪽 화살표 14"/>
          <p:cNvSpPr/>
          <p:nvPr/>
        </p:nvSpPr>
        <p:spPr>
          <a:xfrm>
            <a:off x="2925162" y="194837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화살표 15"/>
          <p:cNvSpPr/>
          <p:nvPr/>
        </p:nvSpPr>
        <p:spPr>
          <a:xfrm>
            <a:off x="5900999" y="1993987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54457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000066-</a:t>
            </a:r>
            <a:r>
              <a:rPr lang="ko-KR" altLang="en-US" sz="1400" b="1" dirty="0"/>
              <a:t>설정</a:t>
            </a:r>
            <a:r>
              <a:rPr lang="en-US" altLang="ko-KR" sz="1400" b="1" dirty="0"/>
              <a:t>-</a:t>
            </a:r>
            <a:r>
              <a:rPr lang="ko-KR" altLang="en-US" sz="1400" b="1" dirty="0"/>
              <a:t>개인정보변경에서 </a:t>
            </a:r>
            <a:r>
              <a:rPr lang="ko-KR" altLang="en-US" sz="1400" b="1" dirty="0" err="1"/>
              <a:t>정보입력후</a:t>
            </a:r>
            <a:r>
              <a:rPr lang="ko-KR" altLang="en-US" sz="1400" b="1" dirty="0"/>
              <a:t> </a:t>
            </a:r>
            <a:r>
              <a:rPr lang="ko-KR" altLang="en-US" sz="1400" b="1" dirty="0" err="1"/>
              <a:t>수정시</a:t>
            </a:r>
            <a:r>
              <a:rPr lang="ko-KR" altLang="en-US" sz="1400" b="1" dirty="0"/>
              <a:t> </a:t>
            </a:r>
            <a:r>
              <a:rPr lang="ko-KR" altLang="en-US" sz="1400" b="1"/>
              <a:t>오류 </a:t>
            </a:r>
            <a:r>
              <a:rPr lang="ko-KR" altLang="en-US" sz="1400" b="1" smtClean="0"/>
              <a:t>발생</a:t>
            </a:r>
            <a:endParaRPr lang="en-US" altLang="ko-KR" sz="1400" b="1" smtClean="0"/>
          </a:p>
        </p:txBody>
      </p:sp>
      <p:sp>
        <p:nvSpPr>
          <p:cNvPr id="18" name="오른쪽 화살표 17"/>
          <p:cNvSpPr/>
          <p:nvPr/>
        </p:nvSpPr>
        <p:spPr>
          <a:xfrm>
            <a:off x="8932862" y="200553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오른쪽 화살표 18"/>
          <p:cNvSpPr/>
          <p:nvPr/>
        </p:nvSpPr>
        <p:spPr>
          <a:xfrm>
            <a:off x="35357" y="514559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22479" y="931134"/>
            <a:ext cx="2992582" cy="2244437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964198" y="730486"/>
            <a:ext cx="169394" cy="1931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5875" y="557060"/>
            <a:ext cx="2244437" cy="2992583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551" y="3723069"/>
            <a:ext cx="2244438" cy="2992583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38880" y="894872"/>
            <a:ext cx="3039992" cy="2279994"/>
          </a:xfrm>
          <a:prstGeom prst="rect">
            <a:avLst/>
          </a:prstGeom>
        </p:spPr>
      </p:pic>
      <p:sp>
        <p:nvSpPr>
          <p:cNvPr id="21" name="타원 20"/>
          <p:cNvSpPr/>
          <p:nvPr/>
        </p:nvSpPr>
        <p:spPr>
          <a:xfrm>
            <a:off x="4782290" y="978048"/>
            <a:ext cx="427020" cy="22267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7062284" y="1052945"/>
            <a:ext cx="696261" cy="14778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7056" y="566418"/>
            <a:ext cx="2252436" cy="3003248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3030" y="3717637"/>
            <a:ext cx="2285843" cy="3047791"/>
          </a:xfrm>
          <a:prstGeom prst="rect">
            <a:avLst/>
          </a:prstGeom>
        </p:spPr>
      </p:pic>
      <p:sp>
        <p:nvSpPr>
          <p:cNvPr id="13" name="모서리가 둥근 사각형 설명선 12"/>
          <p:cNvSpPr/>
          <p:nvPr/>
        </p:nvSpPr>
        <p:spPr>
          <a:xfrm>
            <a:off x="6492839" y="4982031"/>
            <a:ext cx="1835150" cy="781050"/>
          </a:xfrm>
          <a:prstGeom prst="wedgeRoundRectCallout">
            <a:avLst>
              <a:gd name="adj1" fmla="val -136017"/>
              <a:gd name="adj2" fmla="val -9086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오류발생 메시지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10625161" y="3036820"/>
            <a:ext cx="1121390" cy="36300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오른쪽 화살표 26"/>
          <p:cNvSpPr/>
          <p:nvPr/>
        </p:nvSpPr>
        <p:spPr>
          <a:xfrm>
            <a:off x="2920634" y="505869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7400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오른쪽 화살표 14"/>
          <p:cNvSpPr/>
          <p:nvPr/>
        </p:nvSpPr>
        <p:spPr>
          <a:xfrm>
            <a:off x="3493241" y="5085536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화살표 15"/>
          <p:cNvSpPr/>
          <p:nvPr/>
        </p:nvSpPr>
        <p:spPr>
          <a:xfrm>
            <a:off x="7834498" y="4930679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77764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000072-</a:t>
            </a:r>
            <a:r>
              <a:rPr lang="en-US" altLang="ko-KR" sz="1400" b="1" dirty="0"/>
              <a:t>(</a:t>
            </a:r>
            <a:r>
              <a:rPr lang="ko-KR" altLang="en-US" sz="1400" b="1" dirty="0"/>
              <a:t>모바일</a:t>
            </a:r>
            <a:r>
              <a:rPr lang="en-US" altLang="ko-KR" sz="1400" b="1" dirty="0"/>
              <a:t>)</a:t>
            </a:r>
            <a:r>
              <a:rPr lang="ko-KR" altLang="en-US" sz="1400" b="1" dirty="0"/>
              <a:t>고객센터</a:t>
            </a:r>
            <a:r>
              <a:rPr lang="en-US" altLang="ko-KR" sz="1400" b="1" dirty="0"/>
              <a:t>-</a:t>
            </a:r>
            <a:r>
              <a:rPr lang="ko-KR" altLang="en-US" sz="1400" b="1" dirty="0"/>
              <a:t>간편서류제출 </a:t>
            </a:r>
            <a:r>
              <a:rPr lang="ko-KR" altLang="en-US" sz="1400" b="1" dirty="0" err="1"/>
              <a:t>완료후</a:t>
            </a:r>
            <a:r>
              <a:rPr lang="ko-KR" altLang="en-US" sz="1400" b="1" dirty="0"/>
              <a:t> </a:t>
            </a:r>
            <a:r>
              <a:rPr lang="en-US" altLang="ko-KR" sz="1400" b="1" dirty="0"/>
              <a:t>(PC)</a:t>
            </a:r>
            <a:r>
              <a:rPr lang="ko-KR" altLang="en-US" sz="1400" b="1" dirty="0" err="1"/>
              <a:t>신청자정보</a:t>
            </a:r>
            <a:r>
              <a:rPr lang="en-US" altLang="ko-KR" sz="1400" b="1" dirty="0"/>
              <a:t>-</a:t>
            </a:r>
            <a:r>
              <a:rPr lang="ko-KR" altLang="en-US" sz="1400" b="1" dirty="0"/>
              <a:t>이미지 파일 확인 </a:t>
            </a:r>
            <a:r>
              <a:rPr lang="ko-KR" altLang="en-US" sz="1400" b="1" dirty="0" smtClean="0"/>
              <a:t>안됨</a:t>
            </a:r>
            <a:endParaRPr lang="en-US" altLang="ko-KR" sz="1400" b="1" dirty="0" smtClean="0"/>
          </a:p>
        </p:txBody>
      </p:sp>
      <p:sp>
        <p:nvSpPr>
          <p:cNvPr id="18" name="오른쪽 화살표 17"/>
          <p:cNvSpPr/>
          <p:nvPr/>
        </p:nvSpPr>
        <p:spPr>
          <a:xfrm>
            <a:off x="8184344" y="1777854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오른쪽 화살표 18"/>
          <p:cNvSpPr/>
          <p:nvPr/>
        </p:nvSpPr>
        <p:spPr>
          <a:xfrm>
            <a:off x="79971" y="1813236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오른쪽 화살표 26"/>
          <p:cNvSpPr/>
          <p:nvPr/>
        </p:nvSpPr>
        <p:spPr>
          <a:xfrm>
            <a:off x="5007691" y="1776414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219361" y="966372"/>
            <a:ext cx="2877444" cy="2158083"/>
          </a:xfrm>
          <a:prstGeom prst="rect">
            <a:avLst/>
          </a:prstGeom>
        </p:spPr>
      </p:pic>
      <p:sp>
        <p:nvSpPr>
          <p:cNvPr id="21" name="타원 20"/>
          <p:cNvSpPr/>
          <p:nvPr/>
        </p:nvSpPr>
        <p:spPr>
          <a:xfrm>
            <a:off x="6622667" y="1633724"/>
            <a:ext cx="345487" cy="14269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9879" y="610725"/>
            <a:ext cx="2219325" cy="2959100"/>
          </a:xfrm>
          <a:prstGeom prst="rect">
            <a:avLst/>
          </a:prstGeom>
        </p:spPr>
      </p:pic>
      <p:sp>
        <p:nvSpPr>
          <p:cNvPr id="20" name="타원 19"/>
          <p:cNvSpPr/>
          <p:nvPr/>
        </p:nvSpPr>
        <p:spPr>
          <a:xfrm>
            <a:off x="9796971" y="3036425"/>
            <a:ext cx="518604" cy="31637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95783" y="4166628"/>
            <a:ext cx="3009900" cy="2257425"/>
          </a:xfrm>
          <a:prstGeom prst="rect">
            <a:avLst/>
          </a:prstGeom>
        </p:spPr>
      </p:pic>
      <p:sp>
        <p:nvSpPr>
          <p:cNvPr id="22" name="타원 21"/>
          <p:cNvSpPr/>
          <p:nvPr/>
        </p:nvSpPr>
        <p:spPr>
          <a:xfrm>
            <a:off x="1733550" y="6328570"/>
            <a:ext cx="476250" cy="18652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3651" y="3790390"/>
            <a:ext cx="2181225" cy="2908300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2947" y="3630132"/>
            <a:ext cx="2273187" cy="303091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020" y="505820"/>
            <a:ext cx="4323403" cy="3242553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360018" y="2701255"/>
            <a:ext cx="373532" cy="15100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01854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오른쪽 화살표 14"/>
          <p:cNvSpPr/>
          <p:nvPr/>
        </p:nvSpPr>
        <p:spPr>
          <a:xfrm>
            <a:off x="6033239" y="254091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78390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000072-</a:t>
            </a:r>
            <a:r>
              <a:rPr lang="en-US" altLang="ko-KR" sz="1400" b="1" dirty="0"/>
              <a:t>(</a:t>
            </a:r>
            <a:r>
              <a:rPr lang="ko-KR" altLang="en-US" sz="1400" b="1" dirty="0"/>
              <a:t>모바일</a:t>
            </a:r>
            <a:r>
              <a:rPr lang="en-US" altLang="ko-KR" sz="1400" b="1" dirty="0"/>
              <a:t>)</a:t>
            </a:r>
            <a:r>
              <a:rPr lang="ko-KR" altLang="en-US" sz="1400" b="1" dirty="0"/>
              <a:t>고객센터</a:t>
            </a:r>
            <a:r>
              <a:rPr lang="en-US" altLang="ko-KR" sz="1400" b="1" dirty="0"/>
              <a:t>-</a:t>
            </a:r>
            <a:r>
              <a:rPr lang="ko-KR" altLang="en-US" sz="1400" b="1" dirty="0"/>
              <a:t>간편서류제출 </a:t>
            </a:r>
            <a:r>
              <a:rPr lang="ko-KR" altLang="en-US" sz="1400" b="1" dirty="0" err="1"/>
              <a:t>완료후</a:t>
            </a:r>
            <a:r>
              <a:rPr lang="ko-KR" altLang="en-US" sz="1400" b="1" dirty="0"/>
              <a:t> </a:t>
            </a:r>
            <a:r>
              <a:rPr lang="en-US" altLang="ko-KR" sz="1400" b="1" dirty="0"/>
              <a:t>(PC)</a:t>
            </a:r>
            <a:r>
              <a:rPr lang="ko-KR" altLang="en-US" sz="1400" b="1" dirty="0" err="1"/>
              <a:t>신청자정보</a:t>
            </a:r>
            <a:r>
              <a:rPr lang="en-US" altLang="ko-KR" sz="1400" b="1" dirty="0"/>
              <a:t>-</a:t>
            </a:r>
            <a:r>
              <a:rPr lang="ko-KR" altLang="en-US" sz="1400" b="1" dirty="0"/>
              <a:t>이미지 파일 확인 안됨 </a:t>
            </a:r>
            <a:r>
              <a:rPr lang="en-US" altLang="ko-KR" sz="1400" b="1" dirty="0" smtClean="0"/>
              <a:t>#</a:t>
            </a:r>
            <a:r>
              <a:rPr lang="en-US" altLang="ko-KR" sz="1400" b="1" dirty="0"/>
              <a:t>2</a:t>
            </a:r>
            <a:endParaRPr lang="en-US" altLang="ko-KR" sz="1400" b="1" dirty="0" smtClean="0"/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360" y="894709"/>
            <a:ext cx="5181600" cy="3886200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7269" y="894709"/>
            <a:ext cx="5240829" cy="3930622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 flipV="1">
            <a:off x="5144529" y="3016944"/>
            <a:ext cx="364731" cy="1834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사각형 설명선 12"/>
          <p:cNvSpPr/>
          <p:nvPr/>
        </p:nvSpPr>
        <p:spPr>
          <a:xfrm>
            <a:off x="5035712" y="4977008"/>
            <a:ext cx="1835150" cy="781050"/>
          </a:xfrm>
          <a:prstGeom prst="wedgeRoundRectCallout">
            <a:avLst>
              <a:gd name="adj1" fmla="val 124127"/>
              <a:gd name="adj2" fmla="val -44087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데이터 없음</a:t>
            </a:r>
            <a:endParaRPr lang="en-US" altLang="ko-KR" sz="1000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>
                <a:solidFill>
                  <a:srgbClr val="FF0000"/>
                </a:solidFill>
              </a:rPr>
              <a:t>메</a:t>
            </a:r>
            <a:r>
              <a:rPr lang="ko-KR" altLang="en-US" sz="1000" dirty="0" smtClean="0">
                <a:solidFill>
                  <a:srgbClr val="FF0000"/>
                </a:solidFill>
              </a:rPr>
              <a:t>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82901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오른쪽 화살표 14"/>
          <p:cNvSpPr/>
          <p:nvPr/>
        </p:nvSpPr>
        <p:spPr>
          <a:xfrm>
            <a:off x="2925162" y="194837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57454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/>
              <a:t>000074-</a:t>
            </a:r>
            <a:r>
              <a:rPr lang="ko-KR" altLang="en-US" sz="1400" b="1" dirty="0"/>
              <a:t>초기화면 </a:t>
            </a:r>
            <a:r>
              <a:rPr lang="en-US" altLang="ko-KR" sz="1400" b="1" dirty="0"/>
              <a:t>- [</a:t>
            </a:r>
            <a:r>
              <a:rPr lang="ko-KR" altLang="en-US" sz="1400" b="1" dirty="0"/>
              <a:t>적합성</a:t>
            </a:r>
            <a:r>
              <a:rPr lang="en-US" altLang="ko-KR" sz="1400" b="1" dirty="0"/>
              <a:t>,</a:t>
            </a:r>
            <a:r>
              <a:rPr lang="ko-KR" altLang="en-US" sz="1400" b="1" dirty="0"/>
              <a:t>적정성 </a:t>
            </a:r>
            <a:r>
              <a:rPr lang="ko-KR" altLang="en-US" sz="1400" b="1" dirty="0" err="1"/>
              <a:t>확인서작성</a:t>
            </a:r>
            <a:r>
              <a:rPr lang="en-US" altLang="ko-KR" sz="1400" b="1" dirty="0"/>
              <a:t>] </a:t>
            </a:r>
            <a:r>
              <a:rPr lang="ko-KR" altLang="en-US" sz="1400" b="1" dirty="0" err="1"/>
              <a:t>선택시</a:t>
            </a:r>
            <a:r>
              <a:rPr lang="ko-KR" altLang="en-US" sz="1400" b="1" dirty="0"/>
              <a:t> 오류 발생</a:t>
            </a:r>
            <a:endParaRPr lang="en-US" altLang="ko-KR" sz="1400" b="1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978" y="638156"/>
            <a:ext cx="2237113" cy="298281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095401" y="1022736"/>
            <a:ext cx="3085168" cy="2313876"/>
          </a:xfrm>
          <a:prstGeom prst="rect">
            <a:avLst/>
          </a:prstGeom>
        </p:spPr>
      </p:pic>
      <p:sp>
        <p:nvSpPr>
          <p:cNvPr id="21" name="타원 20"/>
          <p:cNvSpPr/>
          <p:nvPr/>
        </p:nvSpPr>
        <p:spPr>
          <a:xfrm>
            <a:off x="1563366" y="1993961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사각형 설명선 12"/>
          <p:cNvSpPr/>
          <p:nvPr/>
        </p:nvSpPr>
        <p:spPr>
          <a:xfrm>
            <a:off x="6203279" y="3597128"/>
            <a:ext cx="1835150" cy="781050"/>
          </a:xfrm>
          <a:prstGeom prst="wedgeRoundRectCallout">
            <a:avLst>
              <a:gd name="adj1" fmla="val -125636"/>
              <a:gd name="adj2" fmla="val -29769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오류발생 메시지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72158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1568</TotalTime>
  <Words>272</Words>
  <Application>Microsoft Office PowerPoint</Application>
  <PresentationFormat>와이드스크린</PresentationFormat>
  <Paragraphs>45</Paragraphs>
  <Slides>19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3" baseType="lpstr"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kysb</dc:creator>
  <cp:lastModifiedBy>kysb</cp:lastModifiedBy>
  <cp:revision>19</cp:revision>
  <dcterms:created xsi:type="dcterms:W3CDTF">2023-06-13T02:05:04Z</dcterms:created>
  <dcterms:modified xsi:type="dcterms:W3CDTF">2023-06-30T00:30:19Z</dcterms:modified>
</cp:coreProperties>
</file>